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1" r:id="rId5"/>
    <p:sldId id="270" r:id="rId6"/>
    <p:sldId id="273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3" y="12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870" y="1431363"/>
            <a:ext cx="9144000" cy="4821519"/>
          </a:xfrm>
        </p:spPr>
        <p:txBody>
          <a:bodyPr>
            <a:noAutofit/>
          </a:bodyPr>
          <a:lstStyle/>
          <a:p>
            <a:r>
              <a:rPr lang="en-US" sz="11800" dirty="0">
                <a:latin typeface="ITC Humana Script Com Medium" panose="02000603080000020004" pitchFamily="2" charset="0"/>
              </a:rPr>
              <a:t>Meaning of </a:t>
            </a:r>
            <a:br>
              <a:rPr lang="en-US" sz="11800" dirty="0">
                <a:latin typeface="ITC Humana Script Com Medium" panose="02000603080000020004" pitchFamily="2" charset="0"/>
              </a:rPr>
            </a:br>
            <a:r>
              <a:rPr lang="en-US" sz="11800" dirty="0">
                <a:latin typeface="ITC Humana Script Com Medium" panose="02000603080000020004" pitchFamily="2" charset="0"/>
              </a:rPr>
              <a:t>the Work </a:t>
            </a:r>
            <a:br>
              <a:rPr lang="en-US" sz="11800" dirty="0">
                <a:latin typeface="ITC Humana Script Com Medium" panose="02000603080000020004" pitchFamily="2" charset="0"/>
              </a:rPr>
            </a:br>
            <a:r>
              <a:rPr lang="en-US" sz="11800" dirty="0">
                <a:latin typeface="ITC Humana Script Com Medium" panose="02000603080000020004" pitchFamily="2" charset="0"/>
              </a:rPr>
              <a:t>as a Whole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16" y="990259"/>
            <a:ext cx="6030167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0576" y="1880489"/>
            <a:ext cx="10134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TOM: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Yes, I have tricks in my pocket, I have things up my sleeve.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692177" y="472705"/>
            <a:ext cx="5004458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ndara" panose="020E0502030303020204" pitchFamily="34" charset="0"/>
              </a:rPr>
              <a:t>Tennessee Williams,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4" name="Title 12"/>
          <p:cNvSpPr txBox="1">
            <a:spLocks/>
          </p:cNvSpPr>
          <p:nvPr/>
        </p:nvSpPr>
        <p:spPr>
          <a:xfrm>
            <a:off x="6508375" y="472704"/>
            <a:ext cx="49770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0" kern="1200" cap="none" spc="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rgbClr val="CC9900"/>
                </a:solidFill>
                <a:latin typeface="Candara" panose="020E0502030303020204" pitchFamily="34" charset="0"/>
              </a:rPr>
              <a:t>The Glass Menagerie</a:t>
            </a:r>
          </a:p>
        </p:txBody>
      </p:sp>
    </p:spTree>
    <p:extLst>
      <p:ext uri="{BB962C8B-B14F-4D97-AF65-F5344CB8AC3E}">
        <p14:creationId xmlns:p14="http://schemas.microsoft.com/office/powerpoint/2010/main" val="34592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0576" y="1880489"/>
            <a:ext cx="10134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TOM: </a:t>
            </a:r>
          </a:p>
          <a:p>
            <a:pPr marL="0" lv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Yes, I have tricks in my pocket, I have things up my sleeve.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But I am the opposite of a stage magician.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He gives you illusion that has the appearance of truth.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I give you truth in the pleasant disguise of illusion.</a:t>
            </a:r>
          </a:p>
        </p:txBody>
      </p:sp>
      <p:sp>
        <p:nvSpPr>
          <p:cNvPr id="6" name="Title 12"/>
          <p:cNvSpPr txBox="1">
            <a:spLocks/>
          </p:cNvSpPr>
          <p:nvPr/>
        </p:nvSpPr>
        <p:spPr>
          <a:xfrm>
            <a:off x="1692177" y="472705"/>
            <a:ext cx="50044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b="0" kern="1200" cap="none" spc="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ndara" panose="020E0502030303020204" pitchFamily="34" charset="0"/>
              </a:rPr>
              <a:t>Tennessee Williams</a:t>
            </a:r>
            <a:endParaRPr lang="en-US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8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9200" y="1825625"/>
            <a:ext cx="8692896" cy="6066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I give you truth in the pleasant disguise </a:t>
            </a:r>
            <a:r>
              <a:rPr lang="en-US" sz="3000" b="1">
                <a:latin typeface="Candara" panose="020E0502030303020204" pitchFamily="34" charset="0"/>
              </a:rPr>
              <a:t>of illusion</a:t>
            </a:r>
            <a:endParaRPr lang="en-US" sz="3000" b="1" dirty="0">
              <a:latin typeface="Candara" panose="020E0502030303020204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1952" y="365125"/>
            <a:ext cx="9451848" cy="1325563"/>
          </a:xfrm>
        </p:spPr>
        <p:txBody>
          <a:bodyPr/>
          <a:lstStyle/>
          <a:p>
            <a:r>
              <a:rPr lang="en-US" i="1" dirty="0">
                <a:latin typeface="Candara" panose="020E0502030303020204" pitchFamily="34" charset="0"/>
              </a:rPr>
              <a:t>truth in the pleasant disguise of illusion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2852928" y="2800985"/>
            <a:ext cx="4901184" cy="116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“meaning of the work as a whole”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58209" y="2372456"/>
            <a:ext cx="538303" cy="4784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852928" y="1690688"/>
            <a:ext cx="987552" cy="741616"/>
          </a:xfrm>
          <a:prstGeom prst="ellipse">
            <a:avLst/>
          </a:prstGeom>
          <a:noFill/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6620256" y="3684905"/>
            <a:ext cx="5280660" cy="2258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plot, the story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setting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characters &amp; the narrator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symbols....</a:t>
            </a:r>
          </a:p>
        </p:txBody>
      </p:sp>
      <p:sp>
        <p:nvSpPr>
          <p:cNvPr id="9" name="Oval 8"/>
          <p:cNvSpPr/>
          <p:nvPr/>
        </p:nvSpPr>
        <p:spPr>
          <a:xfrm>
            <a:off x="6243066" y="1741552"/>
            <a:ext cx="3358134" cy="741616"/>
          </a:xfrm>
          <a:prstGeom prst="ellipse">
            <a:avLst/>
          </a:prstGeom>
          <a:noFill/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050696" y="2432304"/>
            <a:ext cx="197192" cy="11102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809744" y="1675068"/>
            <a:ext cx="1508760" cy="741616"/>
          </a:xfrm>
          <a:prstGeom prst="ellipse">
            <a:avLst/>
          </a:prstGeom>
          <a:noFill/>
          <a:ln w="76200">
            <a:solidFill>
              <a:srgbClr val="CC99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40480" y="2415209"/>
            <a:ext cx="1576346" cy="1871104"/>
          </a:xfrm>
          <a:prstGeom prst="straightConnector1">
            <a:avLst/>
          </a:prstGeom>
          <a:ln w="76200">
            <a:solidFill>
              <a:srgbClr val="CC99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Content Placeholder 13"/>
          <p:cNvSpPr txBox="1">
            <a:spLocks/>
          </p:cNvSpPr>
          <p:nvPr/>
        </p:nvSpPr>
        <p:spPr>
          <a:xfrm>
            <a:off x="1901952" y="4353972"/>
            <a:ext cx="3456432" cy="60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artistically pleasing</a:t>
            </a:r>
          </a:p>
        </p:txBody>
      </p:sp>
    </p:spTree>
    <p:extLst>
      <p:ext uri="{BB962C8B-B14F-4D97-AF65-F5344CB8AC3E}">
        <p14:creationId xmlns:p14="http://schemas.microsoft.com/office/powerpoint/2010/main" val="172992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870" y="1431363"/>
            <a:ext cx="9144000" cy="3826437"/>
          </a:xfrm>
        </p:spPr>
        <p:txBody>
          <a:bodyPr>
            <a:noAutofit/>
          </a:bodyPr>
          <a:lstStyle/>
          <a:p>
            <a:r>
              <a:rPr lang="en-US" sz="7200" dirty="0">
                <a:latin typeface="ITC Humana Script Com Medium" panose="02000603080000020004" pitchFamily="2" charset="0"/>
              </a:rPr>
              <a:t>Meaning of </a:t>
            </a:r>
            <a:br>
              <a:rPr lang="en-US" sz="7200" dirty="0">
                <a:latin typeface="ITC Humana Script Com Medium" panose="02000603080000020004" pitchFamily="2" charset="0"/>
              </a:rPr>
            </a:br>
            <a:r>
              <a:rPr lang="en-US" sz="7200" dirty="0">
                <a:latin typeface="ITC Humana Script Com Medium" panose="02000603080000020004" pitchFamily="2" charset="0"/>
              </a:rPr>
              <a:t>the Work </a:t>
            </a:r>
            <a:br>
              <a:rPr lang="en-US" sz="7200" dirty="0">
                <a:latin typeface="ITC Humana Script Com Medium" panose="02000603080000020004" pitchFamily="2" charset="0"/>
              </a:rPr>
            </a:br>
            <a:r>
              <a:rPr lang="en-US" sz="7200" dirty="0">
                <a:latin typeface="ITC Humana Script Com Medium" panose="02000603080000020004" pitchFamily="2" charset="0"/>
              </a:rPr>
              <a:t>as a Whole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126</Words>
  <Application>Microsoft Office PowerPoint</Application>
  <PresentationFormat>Widescreen</PresentationFormat>
  <Paragraphs>22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Candara</vt:lpstr>
      <vt:lpstr>Century Gothic</vt:lpstr>
      <vt:lpstr>ITC Humana Script Com Medium</vt:lpstr>
      <vt:lpstr>Wingdings 3</vt:lpstr>
      <vt:lpstr>Whirligig design template</vt:lpstr>
      <vt:lpstr>Meaning of  the Work  as a Whole</vt:lpstr>
      <vt:lpstr>Tennessee Williams,</vt:lpstr>
      <vt:lpstr>PowerPoint Presentation</vt:lpstr>
      <vt:lpstr>truth in the pleasant disguise of illusion</vt:lpstr>
      <vt:lpstr>Meaning of  the Work  as a Whole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2016-07-26T15:32:27Z</dcterms:created>
  <dcterms:modified xsi:type="dcterms:W3CDTF">2017-02-17T06:27:41Z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